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300" r:id="rId6"/>
    <p:sldId id="317" r:id="rId7"/>
    <p:sldId id="318" r:id="rId8"/>
    <p:sldId id="301" r:id="rId9"/>
    <p:sldId id="270" r:id="rId10"/>
    <p:sldId id="302" r:id="rId11"/>
    <p:sldId id="303" r:id="rId12"/>
    <p:sldId id="304" r:id="rId13"/>
    <p:sldId id="306" r:id="rId14"/>
    <p:sldId id="264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266" r:id="rId24"/>
  </p:sldIdLst>
  <p:sldSz cx="9144000" cy="5143500" type="screen16x9"/>
  <p:notesSz cx="6858000" cy="9144000"/>
  <p:embeddedFontLst>
    <p:embeddedFont>
      <p:font typeface="Cabin" panose="020B0604020202020204" charset="0"/>
      <p:regular r:id="rId26"/>
      <p:bold r:id="rId27"/>
      <p:italic r:id="rId28"/>
      <p:boldItalic r:id="rId29"/>
    </p:embeddedFont>
    <p:embeddedFont>
      <p:font typeface="Epilogu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A9656-0D69-004E-823A-F42FF2AB62BF}" v="17" dt="2024-01-10T15:14:43.843"/>
    <p1510:client id="{2B0BBEA1-F0BF-47A0-B551-416270976C4D}" v="477" dt="2024-01-11T14:38:47.862"/>
    <p1510:client id="{60463F5B-A1E0-17FE-30BF-28297B7BE13B}" v="1672" dt="2024-01-11T14:13:53.551"/>
    <p1510:client id="{D52CFA41-BD75-CA3B-30C6-8A40DE370C14}" v="961" dt="2024-01-11T14:40:03.452"/>
  </p1510:revLst>
</p1510:revInfo>
</file>

<file path=ppt/tableStyles.xml><?xml version="1.0" encoding="utf-8"?>
<a:tblStyleLst xmlns:a="http://schemas.openxmlformats.org/drawingml/2006/main" def="{C7A11034-B4F6-4223-A7A4-B0339D1B3654}">
  <a:tblStyle styleId="{C7A11034-B4F6-4223-A7A4-B0339D1B36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>
          <a:extLst>
            <a:ext uri="{FF2B5EF4-FFF2-40B4-BE49-F238E27FC236}">
              <a16:creationId xmlns:a16="http://schemas.microsoft.com/office/drawing/2014/main" id="{C415722A-3D2A-9A0E-9C30-C0D08418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>
            <a:extLst>
              <a:ext uri="{FF2B5EF4-FFF2-40B4-BE49-F238E27FC236}">
                <a16:creationId xmlns:a16="http://schemas.microsoft.com/office/drawing/2014/main" id="{FD62582D-9134-5C97-3593-DB7EAE88B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>
            <a:extLst>
              <a:ext uri="{FF2B5EF4-FFF2-40B4-BE49-F238E27FC236}">
                <a16:creationId xmlns:a16="http://schemas.microsoft.com/office/drawing/2014/main" id="{A4249FEE-22E2-7E21-2775-22AF4720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99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>
          <a:extLst>
            <a:ext uri="{FF2B5EF4-FFF2-40B4-BE49-F238E27FC236}">
              <a16:creationId xmlns:a16="http://schemas.microsoft.com/office/drawing/2014/main" id="{B19B8C7F-FFE4-02E4-EB3D-9F36DCED5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>
            <a:extLst>
              <a:ext uri="{FF2B5EF4-FFF2-40B4-BE49-F238E27FC236}">
                <a16:creationId xmlns:a16="http://schemas.microsoft.com/office/drawing/2014/main" id="{BCDEB51F-B43C-EE5C-948A-6A307D8D7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>
            <a:extLst>
              <a:ext uri="{FF2B5EF4-FFF2-40B4-BE49-F238E27FC236}">
                <a16:creationId xmlns:a16="http://schemas.microsoft.com/office/drawing/2014/main" id="{8D7E5FC8-C649-41B9-DF5B-A353C0412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9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FE423985-DF39-D4F4-3D3A-92D907DE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>
            <a:extLst>
              <a:ext uri="{FF2B5EF4-FFF2-40B4-BE49-F238E27FC236}">
                <a16:creationId xmlns:a16="http://schemas.microsoft.com/office/drawing/2014/main" id="{5565C0FD-5506-5E11-99DC-CE59F3A47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>
            <a:extLst>
              <a:ext uri="{FF2B5EF4-FFF2-40B4-BE49-F238E27FC236}">
                <a16:creationId xmlns:a16="http://schemas.microsoft.com/office/drawing/2014/main" id="{24A567EE-F28F-2C6A-8071-FFFA11F69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4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302791D3-2953-DA0F-7E4A-22EDF2F7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>
            <a:extLst>
              <a:ext uri="{FF2B5EF4-FFF2-40B4-BE49-F238E27FC236}">
                <a16:creationId xmlns:a16="http://schemas.microsoft.com/office/drawing/2014/main" id="{00D79272-ADDB-E9A7-14A8-4EC97FB9C8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>
            <a:extLst>
              <a:ext uri="{FF2B5EF4-FFF2-40B4-BE49-F238E27FC236}">
                <a16:creationId xmlns:a16="http://schemas.microsoft.com/office/drawing/2014/main" id="{32929F27-C3EE-FF6D-ECB9-5A914513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20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0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40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68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44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73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217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FE423985-DF39-D4F4-3D3A-92D907DE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>
            <a:extLst>
              <a:ext uri="{FF2B5EF4-FFF2-40B4-BE49-F238E27FC236}">
                <a16:creationId xmlns:a16="http://schemas.microsoft.com/office/drawing/2014/main" id="{5565C0FD-5506-5E11-99DC-CE59F3A47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>
            <a:extLst>
              <a:ext uri="{FF2B5EF4-FFF2-40B4-BE49-F238E27FC236}">
                <a16:creationId xmlns:a16="http://schemas.microsoft.com/office/drawing/2014/main" id="{24A567EE-F28F-2C6A-8071-FFFA11F69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91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c2555d3ae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c2555d3ae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D94D8EB8-D253-CFB0-3F11-6F0BB06A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>
            <a:extLst>
              <a:ext uri="{FF2B5EF4-FFF2-40B4-BE49-F238E27FC236}">
                <a16:creationId xmlns:a16="http://schemas.microsoft.com/office/drawing/2014/main" id="{768551A4-DD62-A378-F9AF-4F25A3AFB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>
            <a:extLst>
              <a:ext uri="{FF2B5EF4-FFF2-40B4-BE49-F238E27FC236}">
                <a16:creationId xmlns:a16="http://schemas.microsoft.com/office/drawing/2014/main" id="{39766382-6375-100C-46F9-281363B87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58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DD65A07D-EE46-F659-0D07-2C06B49F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>
            <a:extLst>
              <a:ext uri="{FF2B5EF4-FFF2-40B4-BE49-F238E27FC236}">
                <a16:creationId xmlns:a16="http://schemas.microsoft.com/office/drawing/2014/main" id="{EA2E4126-C3C0-F519-6D0F-212C0C1BD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>
            <a:extLst>
              <a:ext uri="{FF2B5EF4-FFF2-40B4-BE49-F238E27FC236}">
                <a16:creationId xmlns:a16="http://schemas.microsoft.com/office/drawing/2014/main" id="{9531E63B-D2CB-AA93-B85A-36FC3D4A6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62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DD65A07D-EE46-F659-0D07-2C06B49F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>
            <a:extLst>
              <a:ext uri="{FF2B5EF4-FFF2-40B4-BE49-F238E27FC236}">
                <a16:creationId xmlns:a16="http://schemas.microsoft.com/office/drawing/2014/main" id="{EA2E4126-C3C0-F519-6D0F-212C0C1BD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>
            <a:extLst>
              <a:ext uri="{FF2B5EF4-FFF2-40B4-BE49-F238E27FC236}">
                <a16:creationId xmlns:a16="http://schemas.microsoft.com/office/drawing/2014/main" id="{9531E63B-D2CB-AA93-B85A-36FC3D4A6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4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>
          <a:extLst>
            <a:ext uri="{FF2B5EF4-FFF2-40B4-BE49-F238E27FC236}">
              <a16:creationId xmlns:a16="http://schemas.microsoft.com/office/drawing/2014/main" id="{DD65A07D-EE46-F659-0D07-2C06B49F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>
            <a:extLst>
              <a:ext uri="{FF2B5EF4-FFF2-40B4-BE49-F238E27FC236}">
                <a16:creationId xmlns:a16="http://schemas.microsoft.com/office/drawing/2014/main" id="{EA2E4126-C3C0-F519-6D0F-212C0C1BD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>
            <a:extLst>
              <a:ext uri="{FF2B5EF4-FFF2-40B4-BE49-F238E27FC236}">
                <a16:creationId xmlns:a16="http://schemas.microsoft.com/office/drawing/2014/main" id="{9531E63B-D2CB-AA93-B85A-36FC3D4A6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55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62" name="Google Shape;62;p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97000" y="1027900"/>
            <a:ext cx="7727022" cy="3134510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90" name="Google Shape;90;p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" name="Google Shape;95;p8"/>
          <p:cNvGrpSpPr/>
          <p:nvPr/>
        </p:nvGrpSpPr>
        <p:grpSpPr>
          <a:xfrm>
            <a:off x="6180562" y="4095502"/>
            <a:ext cx="2148254" cy="426910"/>
            <a:chOff x="2633694" y="2674236"/>
            <a:chExt cx="1790958" cy="355877"/>
          </a:xfrm>
        </p:grpSpPr>
        <p:sp>
          <p:nvSpPr>
            <p:cNvPr id="96" name="Google Shape;96;p8"/>
            <p:cNvSpPr/>
            <p:nvPr/>
          </p:nvSpPr>
          <p:spPr>
            <a:xfrm>
              <a:off x="2633694" y="2808212"/>
              <a:ext cx="1790958" cy="221902"/>
            </a:xfrm>
            <a:custGeom>
              <a:avLst/>
              <a:gdLst/>
              <a:ahLst/>
              <a:cxnLst/>
              <a:rect l="l" t="t" r="r" b="b"/>
              <a:pathLst>
                <a:path w="37764" h="4679" extrusionOk="0">
                  <a:moveTo>
                    <a:pt x="2339" y="0"/>
                  </a:moveTo>
                  <a:lnTo>
                    <a:pt x="35423" y="0"/>
                  </a:lnTo>
                  <a:cubicBezTo>
                    <a:pt x="36710" y="0"/>
                    <a:pt x="37763" y="1053"/>
                    <a:pt x="37763" y="2339"/>
                  </a:cubicBezTo>
                  <a:lnTo>
                    <a:pt x="37763" y="2339"/>
                  </a:lnTo>
                  <a:cubicBezTo>
                    <a:pt x="37763" y="3628"/>
                    <a:pt x="36708" y="4679"/>
                    <a:pt x="35423" y="4679"/>
                  </a:cubicBezTo>
                  <a:lnTo>
                    <a:pt x="2339" y="4679"/>
                  </a:lnTo>
                  <a:cubicBezTo>
                    <a:pt x="1051" y="4679"/>
                    <a:pt x="0" y="3624"/>
                    <a:pt x="0" y="2339"/>
                  </a:cubicBezTo>
                  <a:lnTo>
                    <a:pt x="0" y="2339"/>
                  </a:lnTo>
                  <a:cubicBezTo>
                    <a:pt x="0" y="1051"/>
                    <a:pt x="1051" y="0"/>
                    <a:pt x="2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61675" y="2831592"/>
              <a:ext cx="1369065" cy="175141"/>
            </a:xfrm>
            <a:custGeom>
              <a:avLst/>
              <a:gdLst/>
              <a:ahLst/>
              <a:cxnLst/>
              <a:rect l="l" t="t" r="r" b="b"/>
              <a:pathLst>
                <a:path w="28868" h="3693" extrusionOk="0">
                  <a:moveTo>
                    <a:pt x="1847" y="1"/>
                  </a:moveTo>
                  <a:lnTo>
                    <a:pt x="27021" y="1"/>
                  </a:lnTo>
                  <a:cubicBezTo>
                    <a:pt x="28037" y="1"/>
                    <a:pt x="28868" y="832"/>
                    <a:pt x="28868" y="1846"/>
                  </a:cubicBezTo>
                  <a:lnTo>
                    <a:pt x="28868" y="1846"/>
                  </a:lnTo>
                  <a:cubicBezTo>
                    <a:pt x="28868" y="2861"/>
                    <a:pt x="28037" y="3692"/>
                    <a:pt x="27021" y="3692"/>
                  </a:cubicBezTo>
                  <a:lnTo>
                    <a:pt x="1847" y="3692"/>
                  </a:lnTo>
                  <a:cubicBezTo>
                    <a:pt x="831" y="3692"/>
                    <a:pt x="1" y="2861"/>
                    <a:pt x="1" y="1846"/>
                  </a:cubicBezTo>
                  <a:lnTo>
                    <a:pt x="1" y="1846"/>
                  </a:lnTo>
                  <a:cubicBezTo>
                    <a:pt x="1" y="830"/>
                    <a:pt x="831" y="1"/>
                    <a:pt x="1847" y="1"/>
                  </a:cubicBezTo>
                  <a:close/>
                </a:path>
              </a:pathLst>
            </a:custGeom>
            <a:solidFill>
              <a:srgbClr val="92D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661675" y="2831592"/>
              <a:ext cx="104904" cy="167885"/>
            </a:xfrm>
            <a:custGeom>
              <a:avLst/>
              <a:gdLst/>
              <a:ahLst/>
              <a:cxnLst/>
              <a:rect l="l" t="t" r="r" b="b"/>
              <a:pathLst>
                <a:path w="2212" h="3540" extrusionOk="0">
                  <a:moveTo>
                    <a:pt x="1115" y="3540"/>
                  </a:moveTo>
                  <a:lnTo>
                    <a:pt x="2211" y="1"/>
                  </a:lnTo>
                  <a:lnTo>
                    <a:pt x="1847" y="1"/>
                  </a:lnTo>
                  <a:cubicBezTo>
                    <a:pt x="831" y="1"/>
                    <a:pt x="1" y="832"/>
                    <a:pt x="1" y="1846"/>
                  </a:cubicBezTo>
                  <a:cubicBezTo>
                    <a:pt x="1" y="2602"/>
                    <a:pt x="461" y="3254"/>
                    <a:pt x="1115" y="354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883434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1" y="3692"/>
                  </a:lnTo>
                  <a:lnTo>
                    <a:pt x="3610" y="369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225653" y="2831592"/>
              <a:ext cx="225411" cy="175141"/>
            </a:xfrm>
            <a:custGeom>
              <a:avLst/>
              <a:gdLst/>
              <a:ahLst/>
              <a:cxnLst/>
              <a:rect l="l" t="t" r="r" b="b"/>
              <a:pathLst>
                <a:path w="4753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567966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10138" y="2834058"/>
              <a:ext cx="120697" cy="172674"/>
            </a:xfrm>
            <a:custGeom>
              <a:avLst/>
              <a:gdLst/>
              <a:ahLst/>
              <a:cxnLst/>
              <a:rect l="l" t="t" r="r" b="b"/>
              <a:pathLst>
                <a:path w="2545" h="3641" extrusionOk="0">
                  <a:moveTo>
                    <a:pt x="1128" y="0"/>
                  </a:moveTo>
                  <a:lnTo>
                    <a:pt x="1" y="3640"/>
                  </a:lnTo>
                  <a:lnTo>
                    <a:pt x="696" y="3640"/>
                  </a:lnTo>
                  <a:cubicBezTo>
                    <a:pt x="1712" y="3640"/>
                    <a:pt x="2543" y="2809"/>
                    <a:pt x="2543" y="1794"/>
                  </a:cubicBezTo>
                  <a:cubicBezTo>
                    <a:pt x="2545" y="928"/>
                    <a:pt x="1938" y="196"/>
                    <a:pt x="1128" y="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915923" y="2674236"/>
              <a:ext cx="99877" cy="70806"/>
            </a:xfrm>
            <a:custGeom>
              <a:avLst/>
              <a:gdLst/>
              <a:ahLst/>
              <a:cxnLst/>
              <a:rect l="l" t="t" r="r" b="b"/>
              <a:pathLst>
                <a:path w="2106" h="1493" extrusionOk="0">
                  <a:moveTo>
                    <a:pt x="163" y="740"/>
                  </a:moveTo>
                  <a:lnTo>
                    <a:pt x="747" y="1324"/>
                  </a:lnTo>
                  <a:cubicBezTo>
                    <a:pt x="917" y="1493"/>
                    <a:pt x="1191" y="1493"/>
                    <a:pt x="1362" y="1324"/>
                  </a:cubicBezTo>
                  <a:lnTo>
                    <a:pt x="1944" y="740"/>
                  </a:lnTo>
                  <a:cubicBezTo>
                    <a:pt x="2073" y="613"/>
                    <a:pt x="2106" y="434"/>
                    <a:pt x="2036" y="267"/>
                  </a:cubicBezTo>
                  <a:cubicBezTo>
                    <a:pt x="1968" y="101"/>
                    <a:pt x="1814" y="0"/>
                    <a:pt x="1635" y="0"/>
                  </a:cubicBezTo>
                  <a:lnTo>
                    <a:pt x="469" y="0"/>
                  </a:lnTo>
                  <a:cubicBezTo>
                    <a:pt x="288" y="0"/>
                    <a:pt x="138" y="103"/>
                    <a:pt x="68" y="267"/>
                  </a:cubicBezTo>
                  <a:cubicBezTo>
                    <a:pt x="0" y="432"/>
                    <a:pt x="37" y="615"/>
                    <a:pt x="163" y="740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19991" y="4282275"/>
            <a:ext cx="260940" cy="240148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056825" y="4303691"/>
            <a:ext cx="625008" cy="196900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850464" y="4303691"/>
            <a:ext cx="428107" cy="196900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34" name="Google Shape;234;p1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/>
          <p:nvPr/>
        </p:nvSpPr>
        <p:spPr>
          <a:xfrm rot="423713">
            <a:off x="494816" y="3568421"/>
            <a:ext cx="440976" cy="441097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"/>
          <p:cNvSpPr/>
          <p:nvPr/>
        </p:nvSpPr>
        <p:spPr>
          <a:xfrm rot="-3237051" flipH="1">
            <a:off x="-70552" y="3201499"/>
            <a:ext cx="1457989" cy="1186350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44" name="Google Shape;244;p1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6588757" y="1127899"/>
            <a:ext cx="268332" cy="246951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6935134" y="1149922"/>
            <a:ext cx="642713" cy="202478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751259" y="1149922"/>
            <a:ext cx="440235" cy="202478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 rot="675683">
            <a:off x="311829" y="3969087"/>
            <a:ext cx="912771" cy="1009337"/>
            <a:chOff x="1191357" y="3451057"/>
            <a:chExt cx="597555" cy="660773"/>
          </a:xfrm>
        </p:grpSpPr>
        <p:sp>
          <p:nvSpPr>
            <p:cNvPr id="253" name="Google Shape;253;p18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3" r:id="rId7"/>
    <p:sldLayoutId id="214748366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/>
              <a:t>Dulibeth</a:t>
            </a:r>
            <a:r>
              <a:rPr lang="es-ES"/>
              <a:t> Medina, Marta Canino y Xavier Mora</a:t>
            </a: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TutorMe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00E35836-D1C4-9E56-793E-F253C824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18" y="1218877"/>
            <a:ext cx="2705746" cy="2705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>
          <a:extLst>
            <a:ext uri="{FF2B5EF4-FFF2-40B4-BE49-F238E27FC236}">
              <a16:creationId xmlns:a16="http://schemas.microsoft.com/office/drawing/2014/main" id="{74CFD71C-E150-E0FE-B560-74B877F5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>
            <a:extLst>
              <a:ext uri="{FF2B5EF4-FFF2-40B4-BE49-F238E27FC236}">
                <a16:creationId xmlns:a16="http://schemas.microsoft.com/office/drawing/2014/main" id="{B1E5C7A3-C743-8A73-D942-5EA4C941F28B}"/>
              </a:ext>
            </a:extLst>
          </p:cNvPr>
          <p:cNvSpPr/>
          <p:nvPr/>
        </p:nvSpPr>
        <p:spPr>
          <a:xfrm>
            <a:off x="1082825" y="1837800"/>
            <a:ext cx="7239000" cy="25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>
            <a:extLst>
              <a:ext uri="{FF2B5EF4-FFF2-40B4-BE49-F238E27FC236}">
                <a16:creationId xmlns:a16="http://schemas.microsoft.com/office/drawing/2014/main" id="{86BEAE87-D46D-4919-F4A3-3E903166B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Requisitos</a:t>
            </a:r>
          </a:p>
        </p:txBody>
      </p:sp>
      <p:graphicFrame>
        <p:nvGraphicFramePr>
          <p:cNvPr id="836" name="Google Shape;836;p48">
            <a:extLst>
              <a:ext uri="{FF2B5EF4-FFF2-40B4-BE49-F238E27FC236}">
                <a16:creationId xmlns:a16="http://schemas.microsoft.com/office/drawing/2014/main" id="{72EEA998-B873-1DAA-0DEB-DCDD00350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595089"/>
              </p:ext>
            </p:extLst>
          </p:nvPr>
        </p:nvGraphicFramePr>
        <p:xfrm>
          <a:off x="1688873" y="1537884"/>
          <a:ext cx="6026903" cy="2509050"/>
        </p:xfrm>
        <a:graphic>
          <a:graphicData uri="http://schemas.openxmlformats.org/drawingml/2006/table">
            <a:tbl>
              <a:tblPr>
                <a:noFill/>
                <a:tableStyleId>{C7A11034-B4F6-4223-A7A4-B0339D1B3654}</a:tableStyleId>
              </a:tblPr>
              <a:tblGrid>
                <a:gridCol w="1562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Epilogue"/>
                        </a:rPr>
                        <a:t>RF4</a:t>
                      </a:r>
                      <a:endParaRPr dirty="0"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Permitir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a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tutores</a:t>
                      </a:r>
                      <a:r>
                        <a:rPr lang="en" sz="1400" b="0" i="0" u="none" strike="noStrike" noProof="0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buscar</a:t>
                      </a:r>
                      <a:r>
                        <a:rPr lang="en" sz="1400" b="0" i="0" u="none" strike="noStrike" noProof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estudiantes</a:t>
                      </a:r>
                      <a:r>
                        <a:rPr lang="en" sz="1400" b="0" i="0" u="none" strike="noStrike" noProof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interesados</a:t>
                      </a:r>
                      <a:endParaRPr lang="en-US" err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0" u="none" strike="noStrike" noProof="0" dirty="0">
                          <a:solidFill>
                            <a:schemeClr val="dk1"/>
                          </a:solidFill>
                        </a:rPr>
                        <a:t>RF5</a:t>
                      </a:r>
                      <a:endParaRPr dirty="0"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Dejar reseñas sobre los tutores</a:t>
                      </a:r>
                      <a:endParaRPr lang="en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</a:rPr>
                        <a:t>RF6</a:t>
                      </a:r>
                      <a:endParaRPr lang="en" sz="2000" b="1"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Sistema de chat y video-conferencia</a:t>
                      </a:r>
                      <a:endParaRPr lang="en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36362F75-E922-D19C-9141-80402FD3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>
          <a:extLst>
            <a:ext uri="{FF2B5EF4-FFF2-40B4-BE49-F238E27FC236}">
              <a16:creationId xmlns:a16="http://schemas.microsoft.com/office/drawing/2014/main" id="{EC0094E2-33B3-2F3A-D733-645E7A29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>
            <a:extLst>
              <a:ext uri="{FF2B5EF4-FFF2-40B4-BE49-F238E27FC236}">
                <a16:creationId xmlns:a16="http://schemas.microsoft.com/office/drawing/2014/main" id="{2EDDB354-5B99-5AD8-54F0-30AB58CF1CF9}"/>
              </a:ext>
            </a:extLst>
          </p:cNvPr>
          <p:cNvSpPr/>
          <p:nvPr/>
        </p:nvSpPr>
        <p:spPr>
          <a:xfrm>
            <a:off x="1082825" y="1837800"/>
            <a:ext cx="7239000" cy="25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>
            <a:extLst>
              <a:ext uri="{FF2B5EF4-FFF2-40B4-BE49-F238E27FC236}">
                <a16:creationId xmlns:a16="http://schemas.microsoft.com/office/drawing/2014/main" id="{3783E616-B783-634B-C139-D60D8D5B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Requisitos</a:t>
            </a:r>
          </a:p>
        </p:txBody>
      </p:sp>
      <p:graphicFrame>
        <p:nvGraphicFramePr>
          <p:cNvPr id="836" name="Google Shape;836;p48">
            <a:extLst>
              <a:ext uri="{FF2B5EF4-FFF2-40B4-BE49-F238E27FC236}">
                <a16:creationId xmlns:a16="http://schemas.microsoft.com/office/drawing/2014/main" id="{FBD89C16-8A62-3D01-8685-7ADBF2BEB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772007"/>
              </p:ext>
            </p:extLst>
          </p:nvPr>
        </p:nvGraphicFramePr>
        <p:xfrm>
          <a:off x="1684149" y="1536210"/>
          <a:ext cx="6049505" cy="2509050"/>
        </p:xfrm>
        <a:graphic>
          <a:graphicData uri="http://schemas.openxmlformats.org/drawingml/2006/table">
            <a:tbl>
              <a:tblPr>
                <a:noFill/>
                <a:tableStyleId>{C7A11034-B4F6-4223-A7A4-B0339D1B3654}</a:tableStyleId>
              </a:tblPr>
              <a:tblGrid>
                <a:gridCol w="214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Epilogue"/>
                        </a:rPr>
                        <a:t>RF7</a:t>
                      </a:r>
                      <a:endParaRPr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Cargar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y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compartir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material de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estudio</a:t>
                      </a:r>
                      <a:endParaRPr lang="en-US" err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0" u="none" strike="noStrike" noProof="0">
                          <a:solidFill>
                            <a:schemeClr val="dk1"/>
                          </a:solidFill>
                        </a:rPr>
                        <a:t>RF8</a:t>
                      </a:r>
                      <a:endParaRPr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Sistema de </a:t>
                      </a: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recompensa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 para </a:t>
                      </a: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los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 </a:t>
                      </a: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tutores</a:t>
                      </a:r>
                      <a:endParaRPr lang="en-US" err="1"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</a:rPr>
                        <a:t>RF9</a:t>
                      </a:r>
                      <a:endParaRPr lang="en" sz="2000" b="1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Sistema de pago seguro</a:t>
                      </a:r>
                      <a:endParaRPr lang="en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ECBC3EC-4FE5-9637-8C14-BFE269D5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6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F055DD51-C58A-B6B3-A6C1-143E7BF3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>
            <a:extLst>
              <a:ext uri="{FF2B5EF4-FFF2-40B4-BE49-F238E27FC236}">
                <a16:creationId xmlns:a16="http://schemas.microsoft.com/office/drawing/2014/main" id="{A04A0657-6271-C764-F4BC-7546B60057E4}"/>
              </a:ext>
            </a:extLst>
          </p:cNvPr>
          <p:cNvGrpSpPr/>
          <p:nvPr/>
        </p:nvGrpSpPr>
        <p:grpSpPr>
          <a:xfrm>
            <a:off x="2899530" y="2169725"/>
            <a:ext cx="5496999" cy="1122684"/>
            <a:chOff x="1378750" y="2164200"/>
            <a:chExt cx="5607968" cy="1105100"/>
          </a:xfrm>
        </p:grpSpPr>
        <p:sp>
          <p:nvSpPr>
            <p:cNvPr id="581" name="Google Shape;581;p37">
              <a:extLst>
                <a:ext uri="{FF2B5EF4-FFF2-40B4-BE49-F238E27FC236}">
                  <a16:creationId xmlns:a16="http://schemas.microsoft.com/office/drawing/2014/main" id="{B73E9CAA-11A8-3C1B-231A-B6CCB53E9BAA}"/>
                </a:ext>
              </a:extLst>
            </p:cNvPr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>
              <a:extLst>
                <a:ext uri="{FF2B5EF4-FFF2-40B4-BE49-F238E27FC236}">
                  <a16:creationId xmlns:a16="http://schemas.microsoft.com/office/drawing/2014/main" id="{232EC7D5-BA4B-DEA9-0685-98622EF54505}"/>
                </a:ext>
              </a:extLst>
            </p:cNvPr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>
            <a:extLst>
              <a:ext uri="{FF2B5EF4-FFF2-40B4-BE49-F238E27FC236}">
                <a16:creationId xmlns:a16="http://schemas.microsoft.com/office/drawing/2014/main" id="{A089853E-20E0-8726-0389-27E3DAF80547}"/>
              </a:ext>
            </a:extLst>
          </p:cNvPr>
          <p:cNvSpPr/>
          <p:nvPr/>
        </p:nvSpPr>
        <p:spPr>
          <a:xfrm>
            <a:off x="749699" y="1753549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>
            <a:extLst>
              <a:ext uri="{FF2B5EF4-FFF2-40B4-BE49-F238E27FC236}">
                <a16:creationId xmlns:a16="http://schemas.microsoft.com/office/drawing/2014/main" id="{0BA32782-3981-F152-6870-72AB5312C4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97" y="2172198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5" name="Google Shape;585;p37">
            <a:extLst>
              <a:ext uri="{FF2B5EF4-FFF2-40B4-BE49-F238E27FC236}">
                <a16:creationId xmlns:a16="http://schemas.microsoft.com/office/drawing/2014/main" id="{B3DD1F6A-F1D6-B0FE-2F4A-21FD23618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400" y="2245204"/>
            <a:ext cx="5493346" cy="833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Front-end / Diseño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9485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F95CF6A4-F067-D751-90F4-EC0FC2426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>
            <a:extLst>
              <a:ext uri="{FF2B5EF4-FFF2-40B4-BE49-F238E27FC236}">
                <a16:creationId xmlns:a16="http://schemas.microsoft.com/office/drawing/2014/main" id="{AB651728-C70C-3534-65DC-01F76B7D2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inicial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/ Wireframes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A3A5AF-ED91-69B9-F0A9-3B8BC759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02" y="1283677"/>
            <a:ext cx="3171354" cy="2580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184755-1536-C47E-8AA6-14E82CC98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062" y="1225048"/>
            <a:ext cx="3982915" cy="264065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B7A40B99-3CD7-D174-2C1C-9ABC4548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2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Wireframes / </a:t>
            </a:r>
            <a:r>
              <a:rPr lang="en" sz="2400" dirty="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 final</a:t>
            </a:r>
            <a:endParaRPr lang="en" sz="2400" b="0" dirty="0">
              <a:solidFill>
                <a:schemeClr val="accent4">
                  <a:lumMod val="10000"/>
                </a:schemeClr>
              </a:solidFill>
            </a:endParaRPr>
          </a:p>
          <a:p>
            <a:pPr algn="just"/>
            <a:endParaRPr lang="en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CBF70-BF3E-44F2-47DB-8D967882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67" y="1396040"/>
            <a:ext cx="3437066" cy="2550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896D8-D749-BBF1-9DF8-30C61EF80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6" r="9388" b="173"/>
          <a:stretch/>
        </p:blipFill>
        <p:spPr>
          <a:xfrm>
            <a:off x="4571999" y="1356678"/>
            <a:ext cx="3633426" cy="2540050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B802DFB-4C6A-90B8-E399-AA558784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Wireframes / </a:t>
            </a:r>
            <a:r>
              <a:rPr lang="en" sz="2400" dirty="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 final</a:t>
            </a:r>
            <a:endParaRPr lang="en" sz="2400" b="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CBF7-AF67-BC4C-D96E-22B6ED7AB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4" y="1180876"/>
            <a:ext cx="3491361" cy="2724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2FB88F-C0C7-8670-D379-2690BE8B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32" y="1186962"/>
            <a:ext cx="2974983" cy="2716824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D789699-298C-1FFC-7A21-5BC9EF3E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1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Wireframes / </a:t>
            </a:r>
            <a:r>
              <a:rPr lang="en" sz="2400" dirty="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 final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84484-FCF3-CAB1-30ED-F767DB44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7" y="1247936"/>
            <a:ext cx="3109466" cy="2647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8A2D41-09EE-0D52-277F-9660BA38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293678"/>
            <a:ext cx="4343400" cy="2551748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0DA48449-E464-1F47-B116-5750F90C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Wireframes / </a:t>
            </a:r>
            <a:r>
              <a:rPr lang="en" sz="2400" dirty="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 final</a:t>
            </a:r>
            <a:endParaRPr lang="en" sz="2400" b="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EF2F1-2D8D-0329-E620-323DD642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36" y="1194084"/>
            <a:ext cx="3983816" cy="2673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5BB68-5CEB-0BC1-85A7-B9E82F7F5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6" t="7407" r="-164"/>
          <a:stretch/>
        </p:blipFill>
        <p:spPr>
          <a:xfrm>
            <a:off x="5438932" y="1143000"/>
            <a:ext cx="2605071" cy="2857501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E317493E-6774-00FD-980E-52C80691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Wireframes / </a:t>
            </a:r>
            <a:r>
              <a:rPr lang="en" sz="2400" dirty="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 dirty="0">
                <a:solidFill>
                  <a:schemeClr val="accent4">
                    <a:lumMod val="10000"/>
                  </a:schemeClr>
                </a:solidFill>
              </a:rPr>
              <a:t> final</a:t>
            </a:r>
            <a:endParaRPr lang="en" sz="2400" b="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D7651087-7D6E-3BC7-3AD0-636D3B48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2" y="1207774"/>
            <a:ext cx="3380289" cy="2728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E1265-6883-C4CC-4861-97A81BA1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24" y="1285285"/>
            <a:ext cx="3881804" cy="2577328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739F10B-6226-59CF-6142-E0DDAD1E1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inicial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/ Wireframes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A4FEE-E27A-FC76-8D66-FE32033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74" y="1284951"/>
            <a:ext cx="3519195" cy="2494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21159E-1A63-F1AF-4A8A-4D31B31B7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84" y="1187896"/>
            <a:ext cx="3824655" cy="268857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C7721AC-6DEF-0A43-0A86-6EC0BDAB5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>
            <a:spLocks noGrp="1"/>
          </p:cNvSpPr>
          <p:nvPr>
            <p:ph type="title"/>
          </p:nvPr>
        </p:nvSpPr>
        <p:spPr>
          <a:xfrm>
            <a:off x="843092" y="1211014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dk2"/>
                </a:solidFill>
              </a:rPr>
              <a:t>Agenda</a:t>
            </a:r>
            <a:endParaRPr lang="en-US" sz="3600">
              <a:solidFill>
                <a:schemeClr val="dk2"/>
              </a:solidFill>
            </a:endParaRPr>
          </a:p>
        </p:txBody>
      </p:sp>
      <p:graphicFrame>
        <p:nvGraphicFramePr>
          <p:cNvPr id="532" name="Google Shape;532;p35"/>
          <p:cNvGraphicFramePr/>
          <p:nvPr>
            <p:extLst>
              <p:ext uri="{D42A27DB-BD31-4B8C-83A1-F6EECF244321}">
                <p14:modId xmlns:p14="http://schemas.microsoft.com/office/powerpoint/2010/main" val="3689712729"/>
              </p:ext>
            </p:extLst>
          </p:nvPr>
        </p:nvGraphicFramePr>
        <p:xfrm>
          <a:off x="3675184" y="1208942"/>
          <a:ext cx="2687503" cy="2977678"/>
        </p:xfrm>
        <a:graphic>
          <a:graphicData uri="http://schemas.openxmlformats.org/drawingml/2006/table">
            <a:tbl>
              <a:tblPr>
                <a:noFill/>
                <a:tableStyleId>{C7A11034-B4F6-4223-A7A4-B0339D1B3654}</a:tableStyleId>
              </a:tblPr>
              <a:tblGrid>
                <a:gridCol w="268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7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err="1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Cabin"/>
                        </a:rPr>
                        <a:t>Introducción</a:t>
                      </a:r>
                      <a:endParaRPr lang="en" sz="16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8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err="1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Cabin"/>
                        </a:rPr>
                        <a:t>Requisitos</a:t>
                      </a:r>
                      <a:endParaRPr lang="en" sz="16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8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Cabin"/>
                          <a:sym typeface="Cabin"/>
                        </a:rPr>
                        <a:t>Casos de </a:t>
                      </a:r>
                      <a:r>
                        <a:rPr lang="en" sz="1600" b="1" err="1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Cabin"/>
                          <a:sym typeface="Cabin"/>
                        </a:rPr>
                        <a:t>Uso</a:t>
                      </a:r>
                      <a:endParaRPr lang="en" sz="16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Cabin"/>
                        </a:rPr>
                        <a:t>Front-end</a:t>
                      </a:r>
                      <a:endParaRPr lang="en" sz="1600" b="1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Cabin"/>
                        </a:rPr>
                        <a:t>Back-</a:t>
                      </a:r>
                      <a:r>
                        <a:rPr lang="es-ES" sz="1600" b="1" err="1">
                          <a:solidFill>
                            <a:schemeClr val="tx1"/>
                          </a:solidFill>
                          <a:latin typeface="Cabin"/>
                        </a:rPr>
                        <a:t>end</a:t>
                      </a:r>
                      <a:endParaRPr lang="es-ES" sz="1600" b="1">
                        <a:solidFill>
                          <a:schemeClr val="tx1"/>
                        </a:solidFill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Cabin"/>
                          <a:sym typeface="Cabin"/>
                        </a:rPr>
                        <a:t>Demo</a:t>
                      </a:r>
                      <a:endParaRPr lang="es-ES" sz="1600" b="1">
                        <a:solidFill>
                          <a:schemeClr val="tx1"/>
                        </a:solidFill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2497777" y="532667"/>
            <a:ext cx="5177146" cy="115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Diseño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" sz="2400" err="1">
                <a:solidFill>
                  <a:schemeClr val="accent4">
                    <a:lumMod val="10000"/>
                  </a:schemeClr>
                </a:solidFill>
              </a:rPr>
              <a:t>inicial</a:t>
            </a:r>
            <a:r>
              <a:rPr lang="en" sz="2400">
                <a:solidFill>
                  <a:schemeClr val="accent4">
                    <a:lumMod val="10000"/>
                  </a:schemeClr>
                </a:solidFill>
              </a:rPr>
              <a:t> / Wireframes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CBF1-1CA5-EBF5-2617-C20F1DF5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6" y="1357293"/>
            <a:ext cx="2985215" cy="2121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06DBA-3E10-1101-4DA3-272A10B80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62" y="1293815"/>
            <a:ext cx="4510453" cy="2239347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D87E5543-E059-5D8F-FEE1-C541265F4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F055DD51-C58A-B6B3-A6C1-143E7BF3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>
            <a:extLst>
              <a:ext uri="{FF2B5EF4-FFF2-40B4-BE49-F238E27FC236}">
                <a16:creationId xmlns:a16="http://schemas.microsoft.com/office/drawing/2014/main" id="{A04A0657-6271-C764-F4BC-7546B60057E4}"/>
              </a:ext>
            </a:extLst>
          </p:cNvPr>
          <p:cNvGrpSpPr/>
          <p:nvPr/>
        </p:nvGrpSpPr>
        <p:grpSpPr>
          <a:xfrm>
            <a:off x="2899530" y="2169725"/>
            <a:ext cx="5642072" cy="1118288"/>
            <a:chOff x="1378750" y="2164200"/>
            <a:chExt cx="5607968" cy="1105100"/>
          </a:xfrm>
        </p:grpSpPr>
        <p:sp>
          <p:nvSpPr>
            <p:cNvPr id="581" name="Google Shape;581;p37">
              <a:extLst>
                <a:ext uri="{FF2B5EF4-FFF2-40B4-BE49-F238E27FC236}">
                  <a16:creationId xmlns:a16="http://schemas.microsoft.com/office/drawing/2014/main" id="{B73E9CAA-11A8-3C1B-231A-B6CCB53E9BAA}"/>
                </a:ext>
              </a:extLst>
            </p:cNvPr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>
              <a:extLst>
                <a:ext uri="{FF2B5EF4-FFF2-40B4-BE49-F238E27FC236}">
                  <a16:creationId xmlns:a16="http://schemas.microsoft.com/office/drawing/2014/main" id="{232EC7D5-BA4B-DEA9-0685-98622EF54505}"/>
                </a:ext>
              </a:extLst>
            </p:cNvPr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>
            <a:extLst>
              <a:ext uri="{FF2B5EF4-FFF2-40B4-BE49-F238E27FC236}">
                <a16:creationId xmlns:a16="http://schemas.microsoft.com/office/drawing/2014/main" id="{A089853E-20E0-8726-0389-27E3DAF80547}"/>
              </a:ext>
            </a:extLst>
          </p:cNvPr>
          <p:cNvSpPr/>
          <p:nvPr/>
        </p:nvSpPr>
        <p:spPr>
          <a:xfrm>
            <a:off x="749699" y="1753549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>
            <a:extLst>
              <a:ext uri="{FF2B5EF4-FFF2-40B4-BE49-F238E27FC236}">
                <a16:creationId xmlns:a16="http://schemas.microsoft.com/office/drawing/2014/main" id="{0BA32782-3981-F152-6870-72AB5312C4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97" y="2172198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5" name="Google Shape;585;p37">
            <a:extLst>
              <a:ext uri="{FF2B5EF4-FFF2-40B4-BE49-F238E27FC236}">
                <a16:creationId xmlns:a16="http://schemas.microsoft.com/office/drawing/2014/main" id="{B3DD1F6A-F1D6-B0FE-2F4A-21FD23618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8608" y="2249600"/>
            <a:ext cx="5721945" cy="837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Backend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1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5D79-4FF4-B476-18ED-96907841DDBD}"/>
              </a:ext>
            </a:extLst>
          </p:cNvPr>
          <p:cNvSpPr txBox="1"/>
          <p:nvPr/>
        </p:nvSpPr>
        <p:spPr>
          <a:xfrm>
            <a:off x="745467" y="1068136"/>
            <a:ext cx="2066193" cy="14465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 dirty="0">
                <a:solidFill>
                  <a:srgbClr val="290019"/>
                </a:solidFill>
                <a:latin typeface="Cabin"/>
              </a:rPr>
              <a:t>Herramientas</a:t>
            </a:r>
            <a:endParaRPr lang="en-US" sz="1100" b="1" u="sng" dirty="0" err="1">
              <a:solidFill>
                <a:srgbClr val="290019"/>
              </a:solidFill>
              <a:latin typeface="Cabin"/>
            </a:endParaRPr>
          </a:p>
          <a:p>
            <a:endParaRPr lang="en-US" sz="1100" b="1" dirty="0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Node.js</a:t>
            </a:r>
            <a:endParaRPr lang="en-US" b="1" dirty="0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JavaScript, jQuery</a:t>
            </a: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Framework: Express</a:t>
            </a: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Base de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datos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MySQL</a:t>
            </a: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(Hosting)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servidor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Azure</a:t>
            </a:r>
          </a:p>
          <a:p>
            <a:endParaRPr lang="en-US" sz="1100" b="1" dirty="0">
              <a:solidFill>
                <a:srgbClr val="290019"/>
              </a:solidFill>
              <a:latin typeface="Cabi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5296B-6B39-6FF5-96A8-53BFCBEE4424}"/>
              </a:ext>
            </a:extLst>
          </p:cNvPr>
          <p:cNvSpPr txBox="1"/>
          <p:nvPr/>
        </p:nvSpPr>
        <p:spPr>
          <a:xfrm>
            <a:off x="3027072" y="1595676"/>
            <a:ext cx="2497016" cy="17851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 dirty="0" err="1">
                <a:solidFill>
                  <a:srgbClr val="290019"/>
                </a:solidFill>
                <a:latin typeface="Cabin"/>
              </a:rPr>
              <a:t>Funcionalidades</a:t>
            </a:r>
            <a:endParaRPr lang="en-US" sz="1100" b="1" dirty="0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endParaRPr lang="en-US" sz="1100" b="1" dirty="0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Login y </a:t>
            </a:r>
            <a:r>
              <a:rPr lang="en-US" sz="1100" b="1" err="1">
                <a:solidFill>
                  <a:srgbClr val="290019"/>
                </a:solidFill>
                <a:latin typeface="Cabin"/>
              </a:rPr>
              <a:t>registro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de </a:t>
            </a:r>
            <a:r>
              <a:rPr lang="en-US" sz="1100" b="1" err="1">
                <a:solidFill>
                  <a:srgbClr val="290019"/>
                </a:solidFill>
                <a:latin typeface="Cabin"/>
              </a:rPr>
              <a:t>usuarios</a:t>
            </a:r>
            <a:endParaRPr lang="en-US" b="1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Procesamiento de 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formularios</a:t>
            </a:r>
            <a:endParaRPr lang="en-US" b="1" dirty="0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Validación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cliente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de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datos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introducidos</a:t>
            </a:r>
            <a:endParaRPr lang="en-US" b="1" dirty="0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Validación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servidor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de 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datos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introducidos</a:t>
            </a:r>
            <a:endParaRPr lang="en-US" b="1" dirty="0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Funcionalidad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tiempo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real (chat)</a:t>
            </a:r>
            <a:endParaRPr lang="en-US" b="1" dirty="0">
              <a:solidFill>
                <a:srgbClr val="290019"/>
              </a:solidFill>
              <a:latin typeface="Cabin"/>
            </a:endParaRPr>
          </a:p>
          <a:p>
            <a:pPr marL="171450" indent="-171450">
              <a:buChar char="•"/>
            </a:pPr>
            <a:endParaRPr lang="en-US" sz="1100" b="1" dirty="0">
              <a:solidFill>
                <a:srgbClr val="290019"/>
              </a:solidFill>
              <a:latin typeface="Cab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36E8-ED42-7BD2-C2EF-0E8E28DB44C4}"/>
              </a:ext>
            </a:extLst>
          </p:cNvPr>
          <p:cNvSpPr txBox="1"/>
          <p:nvPr/>
        </p:nvSpPr>
        <p:spPr>
          <a:xfrm>
            <a:off x="5669160" y="3024425"/>
            <a:ext cx="2743200" cy="11079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 dirty="0" err="1">
                <a:solidFill>
                  <a:srgbClr val="290019"/>
                </a:solidFill>
                <a:latin typeface="Cabin"/>
              </a:rPr>
              <a:t>Adicional</a:t>
            </a:r>
            <a:endParaRPr lang="en-US" sz="1100" b="1" dirty="0" err="1">
              <a:solidFill>
                <a:srgbClr val="290019"/>
              </a:solidFill>
              <a:latin typeface="Cabin"/>
            </a:endParaRPr>
          </a:p>
          <a:p>
            <a:pPr marL="171450" indent="-171450">
              <a:buFont typeface="Arial,Sans-Serif"/>
              <a:buChar char="•"/>
            </a:pPr>
            <a:endParaRPr lang="en-US" sz="1100" b="1" dirty="0">
              <a:solidFill>
                <a:srgbClr val="290019"/>
              </a:solidFill>
              <a:latin typeface="Cabin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1100" b="1" dirty="0">
                <a:solidFill>
                  <a:srgbClr val="290019"/>
                </a:solidFill>
                <a:latin typeface="Cabin"/>
              </a:rPr>
              <a:t>Captura de 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excepciones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 </a:t>
            </a:r>
          </a:p>
          <a:p>
            <a:r>
              <a:rPr lang="en-US" sz="1100" b="1">
                <a:solidFill>
                  <a:srgbClr val="290019"/>
                </a:solidFill>
                <a:latin typeface="Cabin"/>
              </a:rPr>
              <a:t>  Logs, try-catch, etc.</a:t>
            </a:r>
          </a:p>
          <a:p>
            <a:pPr marL="171450" indent="-171450">
              <a:buFont typeface="Arial,Sans-Serif"/>
              <a:buChar char="•"/>
            </a:pP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Notificación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 de 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errores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 al </a:t>
            </a:r>
            <a:r>
              <a:rPr lang="en-US" sz="1100" b="1" dirty="0" err="1">
                <a:solidFill>
                  <a:srgbClr val="290019"/>
                </a:solidFill>
                <a:latin typeface="Cabin"/>
              </a:rPr>
              <a:t>usuario</a:t>
            </a:r>
            <a:r>
              <a:rPr lang="en-US" sz="1100" b="1" dirty="0">
                <a:solidFill>
                  <a:srgbClr val="290019"/>
                </a:solidFill>
                <a:latin typeface="Cabin"/>
              </a:rPr>
              <a:t> </a:t>
            </a:r>
            <a:endParaRPr lang="en-US" b="1" dirty="0">
              <a:solidFill>
                <a:srgbClr val="290019"/>
              </a:solidFill>
              <a:latin typeface="Cabin"/>
            </a:endParaRPr>
          </a:p>
          <a:p>
            <a:r>
              <a:rPr lang="en-US" sz="1100" b="1" dirty="0">
                <a:solidFill>
                  <a:srgbClr val="290019"/>
                </a:solidFill>
                <a:latin typeface="Cabin"/>
              </a:rPr>
              <a:t>  SweetAlert2</a:t>
            </a:r>
            <a:endParaRPr lang="en-US" b="1" dirty="0">
              <a:solidFill>
                <a:srgbClr val="290019"/>
              </a:solidFill>
              <a:latin typeface="Cabin"/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13BFDAE-80B3-B5B8-383D-227919E4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68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/>
          <p:nvPr/>
        </p:nvSpPr>
        <p:spPr>
          <a:xfrm>
            <a:off x="931725" y="4266925"/>
            <a:ext cx="7257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9191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2763314" y="1574274"/>
            <a:ext cx="3110544" cy="56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¡GRACIAS!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89286B12-29B2-6E08-3EDB-0E407A14A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80" y="2256617"/>
            <a:ext cx="1891069" cy="1891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/>
          <p:cNvGrpSpPr/>
          <p:nvPr/>
        </p:nvGrpSpPr>
        <p:grpSpPr>
          <a:xfrm>
            <a:off x="3339145" y="2169725"/>
            <a:ext cx="4894727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925545" y="1815095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1159343" y="2233744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3086000" y="2249600"/>
            <a:ext cx="5273537" cy="837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Introducción</a:t>
            </a:r>
            <a:endParaRPr lang="en-US" err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3001453" y="1103867"/>
            <a:ext cx="3486300" cy="9051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3110457" y="1210152"/>
            <a:ext cx="3230816" cy="738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TutorMe</a:t>
            </a:r>
            <a:endParaRPr lang="en-US" sz="360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511971" y="1947938"/>
            <a:ext cx="6123484" cy="1593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err="1"/>
              <a:t>TutorMe</a:t>
            </a:r>
            <a:r>
              <a:rPr lang="en" sz="2000" i="1" dirty="0"/>
              <a:t> </a:t>
            </a:r>
            <a:r>
              <a:rPr lang="en" sz="2000" dirty="0"/>
              <a:t>es </a:t>
            </a:r>
            <a:r>
              <a:rPr lang="en" sz="2000" err="1"/>
              <a:t>una</a:t>
            </a:r>
            <a:r>
              <a:rPr lang="en" sz="2000" dirty="0"/>
              <a:t> </a:t>
            </a:r>
            <a:r>
              <a:rPr lang="en" sz="2000" err="1"/>
              <a:t>plataforma</a:t>
            </a:r>
            <a:r>
              <a:rPr lang="en" sz="2000" dirty="0"/>
              <a:t> </a:t>
            </a:r>
            <a:r>
              <a:rPr lang="en" sz="2000" err="1"/>
              <a:t>en</a:t>
            </a:r>
            <a:r>
              <a:rPr lang="en" sz="2000" dirty="0"/>
              <a:t> </a:t>
            </a:r>
            <a:r>
              <a:rPr lang="en" sz="2000" err="1"/>
              <a:t>línea</a:t>
            </a:r>
            <a:r>
              <a:rPr lang="en" sz="2000" dirty="0"/>
              <a:t> </a:t>
            </a:r>
            <a:r>
              <a:rPr lang="en" sz="2000" err="1"/>
              <a:t>diseñada</a:t>
            </a:r>
            <a:r>
              <a:rPr lang="en" sz="2000" dirty="0"/>
              <a:t> para </a:t>
            </a:r>
            <a:r>
              <a:rPr lang="en" sz="2000" err="1"/>
              <a:t>conectar</a:t>
            </a:r>
            <a:r>
              <a:rPr lang="en" sz="2000" dirty="0"/>
              <a:t> a </a:t>
            </a:r>
            <a:r>
              <a:rPr lang="en" sz="2000" err="1"/>
              <a:t>estudiantes</a:t>
            </a:r>
            <a:r>
              <a:rPr lang="en" sz="2000" dirty="0"/>
              <a:t> que </a:t>
            </a:r>
            <a:r>
              <a:rPr lang="en" sz="2000" err="1"/>
              <a:t>desean</a:t>
            </a:r>
            <a:r>
              <a:rPr lang="en" sz="2000" dirty="0"/>
              <a:t> </a:t>
            </a:r>
            <a:r>
              <a:rPr lang="en" sz="2000" err="1"/>
              <a:t>aprender</a:t>
            </a:r>
            <a:r>
              <a:rPr lang="en" sz="2000" dirty="0"/>
              <a:t> con </a:t>
            </a:r>
            <a:r>
              <a:rPr lang="en" sz="2000" err="1"/>
              <a:t>otros</a:t>
            </a:r>
            <a:r>
              <a:rPr lang="en" sz="2000" dirty="0"/>
              <a:t> que </a:t>
            </a:r>
            <a:r>
              <a:rPr lang="en" sz="2000" err="1"/>
              <a:t>disponen</a:t>
            </a:r>
            <a:r>
              <a:rPr lang="en" sz="2000" dirty="0"/>
              <a:t> de </a:t>
            </a:r>
            <a:r>
              <a:rPr lang="en" sz="2000" err="1"/>
              <a:t>habilidades</a:t>
            </a:r>
            <a:r>
              <a:rPr lang="en" sz="2000" dirty="0"/>
              <a:t> y </a:t>
            </a:r>
            <a:r>
              <a:rPr lang="en" sz="2000" err="1"/>
              <a:t>conocimientos</a:t>
            </a:r>
            <a:r>
              <a:rPr lang="en" sz="2000" dirty="0"/>
              <a:t> </a:t>
            </a:r>
            <a:r>
              <a:rPr lang="en" sz="2000" err="1"/>
              <a:t>en</a:t>
            </a:r>
            <a:r>
              <a:rPr lang="en" sz="2000" dirty="0"/>
              <a:t> </a:t>
            </a:r>
            <a:r>
              <a:rPr lang="en" sz="2000" err="1"/>
              <a:t>áreas</a:t>
            </a:r>
            <a:r>
              <a:rPr lang="en" sz="2000" dirty="0"/>
              <a:t> </a:t>
            </a:r>
            <a:r>
              <a:rPr lang="en" sz="2000" err="1"/>
              <a:t>específicas</a:t>
            </a:r>
            <a:endParaRPr lang="en" sz="200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790DC6F-04A2-EA11-8427-778D556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64CFA8CA-97EF-8F64-1F0C-FD870EB77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>
            <a:extLst>
              <a:ext uri="{FF2B5EF4-FFF2-40B4-BE49-F238E27FC236}">
                <a16:creationId xmlns:a16="http://schemas.microsoft.com/office/drawing/2014/main" id="{4B40AB4C-38FC-646D-EBCA-8D1A774BD38C}"/>
              </a:ext>
            </a:extLst>
          </p:cNvPr>
          <p:cNvSpPr/>
          <p:nvPr/>
        </p:nvSpPr>
        <p:spPr>
          <a:xfrm>
            <a:off x="2878361" y="1095075"/>
            <a:ext cx="3486300" cy="9051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>
            <a:extLst>
              <a:ext uri="{FF2B5EF4-FFF2-40B4-BE49-F238E27FC236}">
                <a16:creationId xmlns:a16="http://schemas.microsoft.com/office/drawing/2014/main" id="{49166DF8-F6D7-B40E-731B-DE6E372A25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7365" y="1148607"/>
            <a:ext cx="3230816" cy="791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err="1"/>
              <a:t>TutorMe</a:t>
            </a:r>
            <a:endParaRPr lang="en-US" sz="3600"/>
          </a:p>
        </p:txBody>
      </p:sp>
      <p:sp>
        <p:nvSpPr>
          <p:cNvPr id="610" name="Google Shape;610;p38">
            <a:extLst>
              <a:ext uri="{FF2B5EF4-FFF2-40B4-BE49-F238E27FC236}">
                <a16:creationId xmlns:a16="http://schemas.microsoft.com/office/drawing/2014/main" id="{90996870-3C49-7BDD-52E1-6307C0C224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6752" y="2000692"/>
            <a:ext cx="6993923" cy="1593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 err="1"/>
              <a:t>TutorMe</a:t>
            </a:r>
            <a:r>
              <a:rPr lang="en" sz="2000" dirty="0"/>
              <a:t> no solo es </a:t>
            </a:r>
            <a:r>
              <a:rPr lang="en" sz="2000" err="1"/>
              <a:t>una</a:t>
            </a:r>
            <a:r>
              <a:rPr lang="en" sz="2000" dirty="0"/>
              <a:t> </a:t>
            </a:r>
            <a:r>
              <a:rPr lang="en" sz="2000" err="1"/>
              <a:t>herramienta</a:t>
            </a:r>
            <a:r>
              <a:rPr lang="en" sz="2000" dirty="0"/>
              <a:t> </a:t>
            </a:r>
            <a:r>
              <a:rPr lang="en" sz="2000" err="1"/>
              <a:t>educativa</a:t>
            </a:r>
            <a:r>
              <a:rPr lang="en" sz="2000" dirty="0"/>
              <a:t>; es </a:t>
            </a:r>
            <a:r>
              <a:rPr lang="en" sz="2000" err="1"/>
              <a:t>una</a:t>
            </a:r>
            <a:r>
              <a:rPr lang="en" sz="2000" dirty="0"/>
              <a:t> </a:t>
            </a:r>
            <a:r>
              <a:rPr lang="en" sz="2000" err="1"/>
              <a:t>comunidad</a:t>
            </a:r>
            <a:r>
              <a:rPr lang="en" sz="2000" dirty="0"/>
              <a:t> que </a:t>
            </a:r>
            <a:r>
              <a:rPr lang="en" sz="2000" err="1"/>
              <a:t>empodera</a:t>
            </a:r>
            <a:r>
              <a:rPr lang="en" sz="2000" dirty="0"/>
              <a:t> a </a:t>
            </a:r>
            <a:r>
              <a:rPr lang="en" sz="2000" err="1"/>
              <a:t>los</a:t>
            </a:r>
            <a:r>
              <a:rPr lang="en" sz="2000" dirty="0"/>
              <a:t> </a:t>
            </a:r>
            <a:r>
              <a:rPr lang="en" sz="2000" err="1"/>
              <a:t>estudiantes</a:t>
            </a:r>
            <a:r>
              <a:rPr lang="en" sz="2000" dirty="0"/>
              <a:t> para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" sz="2000" dirty="0"/>
              <a:t>que </a:t>
            </a:r>
            <a:r>
              <a:rPr lang="en" sz="2000" err="1"/>
              <a:t>alcancen</a:t>
            </a:r>
            <a:r>
              <a:rPr lang="en" sz="2000" dirty="0"/>
              <a:t> </a:t>
            </a:r>
            <a:r>
              <a:rPr lang="en" sz="2000" err="1"/>
              <a:t>su</a:t>
            </a:r>
            <a:r>
              <a:rPr lang="en" sz="2000" dirty="0"/>
              <a:t> </a:t>
            </a:r>
            <a:r>
              <a:rPr lang="en" sz="2000" err="1"/>
              <a:t>máximo</a:t>
            </a:r>
            <a:r>
              <a:rPr lang="en" sz="2000" dirty="0"/>
              <a:t> </a:t>
            </a:r>
            <a:r>
              <a:rPr lang="en" sz="2000" err="1"/>
              <a:t>potencial</a:t>
            </a:r>
            <a:r>
              <a:rPr lang="en" sz="2000" dirty="0"/>
              <a:t> y les </a:t>
            </a:r>
            <a:r>
              <a:rPr lang="en" sz="2000" err="1"/>
              <a:t>brinda</a:t>
            </a:r>
            <a:r>
              <a:rPr lang="en" sz="2000" dirty="0"/>
              <a:t> </a:t>
            </a:r>
            <a:r>
              <a:rPr lang="en" sz="2000" err="1"/>
              <a:t>una</a:t>
            </a:r>
            <a:r>
              <a:rPr lang="en" sz="2000" dirty="0"/>
              <a:t> </a:t>
            </a:r>
            <a:r>
              <a:rPr lang="en" sz="2000" err="1"/>
              <a:t>oportunidad</a:t>
            </a:r>
            <a:r>
              <a:rPr lang="en" sz="2000" dirty="0"/>
              <a:t> de </a:t>
            </a:r>
            <a:r>
              <a:rPr lang="en" sz="2000" err="1"/>
              <a:t>ganar</a:t>
            </a:r>
            <a:r>
              <a:rPr lang="en" sz="2000" dirty="0"/>
              <a:t> dinero </a:t>
            </a:r>
            <a:r>
              <a:rPr lang="en" sz="2000" err="1"/>
              <a:t>mientras</a:t>
            </a:r>
            <a:r>
              <a:rPr lang="en" sz="2000" dirty="0"/>
              <a:t> lo </a:t>
            </a:r>
            <a:r>
              <a:rPr lang="en" sz="2000" err="1"/>
              <a:t>hacen</a:t>
            </a:r>
            <a:endParaRPr lang="en-US" sz="2000" err="1"/>
          </a:p>
          <a:p>
            <a:pPr>
              <a:lnSpc>
                <a:spcPct val="150000"/>
              </a:lnSpc>
            </a:pPr>
            <a:endParaRPr lang="en" sz="2000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966565B7-A721-043A-0734-65903BAF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ED6A9911-FE47-434C-89E4-E456D315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>
            <a:extLst>
              <a:ext uri="{FF2B5EF4-FFF2-40B4-BE49-F238E27FC236}">
                <a16:creationId xmlns:a16="http://schemas.microsoft.com/office/drawing/2014/main" id="{A3DEEE5E-82C3-321F-12B9-F957F693B639}"/>
              </a:ext>
            </a:extLst>
          </p:cNvPr>
          <p:cNvGrpSpPr/>
          <p:nvPr/>
        </p:nvGrpSpPr>
        <p:grpSpPr>
          <a:xfrm>
            <a:off x="2899530" y="2169725"/>
            <a:ext cx="5642072" cy="1118288"/>
            <a:chOff x="1378750" y="2164200"/>
            <a:chExt cx="5607968" cy="1105100"/>
          </a:xfrm>
        </p:grpSpPr>
        <p:sp>
          <p:nvSpPr>
            <p:cNvPr id="581" name="Google Shape;581;p37">
              <a:extLst>
                <a:ext uri="{FF2B5EF4-FFF2-40B4-BE49-F238E27FC236}">
                  <a16:creationId xmlns:a16="http://schemas.microsoft.com/office/drawing/2014/main" id="{87E9E445-B356-DA97-403C-F9B12413D7D0}"/>
                </a:ext>
              </a:extLst>
            </p:cNvPr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>
              <a:extLst>
                <a:ext uri="{FF2B5EF4-FFF2-40B4-BE49-F238E27FC236}">
                  <a16:creationId xmlns:a16="http://schemas.microsoft.com/office/drawing/2014/main" id="{AEC959D2-A376-348E-280E-7566EF29D9CC}"/>
                </a:ext>
              </a:extLst>
            </p:cNvPr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>
            <a:extLst>
              <a:ext uri="{FF2B5EF4-FFF2-40B4-BE49-F238E27FC236}">
                <a16:creationId xmlns:a16="http://schemas.microsoft.com/office/drawing/2014/main" id="{34FA8915-6F4A-ED74-7B72-B37646C0AA98}"/>
              </a:ext>
            </a:extLst>
          </p:cNvPr>
          <p:cNvSpPr/>
          <p:nvPr/>
        </p:nvSpPr>
        <p:spPr>
          <a:xfrm>
            <a:off x="749699" y="1753549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>
            <a:extLst>
              <a:ext uri="{FF2B5EF4-FFF2-40B4-BE49-F238E27FC236}">
                <a16:creationId xmlns:a16="http://schemas.microsoft.com/office/drawing/2014/main" id="{A5969537-9CA9-C67C-F6D8-FF844B17AE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97" y="2172198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5" name="Google Shape;585;p37">
            <a:extLst>
              <a:ext uri="{FF2B5EF4-FFF2-40B4-BE49-F238E27FC236}">
                <a16:creationId xmlns:a16="http://schemas.microsoft.com/office/drawing/2014/main" id="{3CACF3C3-5E63-F331-3240-83B8CA1AC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8608" y="2249600"/>
            <a:ext cx="5721945" cy="837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Casos de uso </a:t>
            </a:r>
          </a:p>
        </p:txBody>
      </p:sp>
    </p:spTree>
    <p:extLst>
      <p:ext uri="{BB962C8B-B14F-4D97-AF65-F5344CB8AC3E}">
        <p14:creationId xmlns:p14="http://schemas.microsoft.com/office/powerpoint/2010/main" val="236589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ED6A9911-FE47-434C-89E4-E456D315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EF03C4-7428-58C3-2D9A-F60056FA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36" y="893735"/>
            <a:ext cx="4866469" cy="3745424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2F36094-B173-57CD-A480-0BB2D9D7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>
          <a:extLst>
            <a:ext uri="{FF2B5EF4-FFF2-40B4-BE49-F238E27FC236}">
              <a16:creationId xmlns:a16="http://schemas.microsoft.com/office/drawing/2014/main" id="{ED6A9911-FE47-434C-89E4-E456D315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>
            <a:extLst>
              <a:ext uri="{FF2B5EF4-FFF2-40B4-BE49-F238E27FC236}">
                <a16:creationId xmlns:a16="http://schemas.microsoft.com/office/drawing/2014/main" id="{A3DEEE5E-82C3-321F-12B9-F957F693B639}"/>
              </a:ext>
            </a:extLst>
          </p:cNvPr>
          <p:cNvGrpSpPr/>
          <p:nvPr/>
        </p:nvGrpSpPr>
        <p:grpSpPr>
          <a:xfrm>
            <a:off x="2899530" y="2169725"/>
            <a:ext cx="5642072" cy="1118288"/>
            <a:chOff x="1378750" y="2164200"/>
            <a:chExt cx="5607968" cy="1105100"/>
          </a:xfrm>
        </p:grpSpPr>
        <p:sp>
          <p:nvSpPr>
            <p:cNvPr id="581" name="Google Shape;581;p37">
              <a:extLst>
                <a:ext uri="{FF2B5EF4-FFF2-40B4-BE49-F238E27FC236}">
                  <a16:creationId xmlns:a16="http://schemas.microsoft.com/office/drawing/2014/main" id="{87E9E445-B356-DA97-403C-F9B12413D7D0}"/>
                </a:ext>
              </a:extLst>
            </p:cNvPr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>
              <a:extLst>
                <a:ext uri="{FF2B5EF4-FFF2-40B4-BE49-F238E27FC236}">
                  <a16:creationId xmlns:a16="http://schemas.microsoft.com/office/drawing/2014/main" id="{AEC959D2-A376-348E-280E-7566EF29D9CC}"/>
                </a:ext>
              </a:extLst>
            </p:cNvPr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>
            <a:extLst>
              <a:ext uri="{FF2B5EF4-FFF2-40B4-BE49-F238E27FC236}">
                <a16:creationId xmlns:a16="http://schemas.microsoft.com/office/drawing/2014/main" id="{34FA8915-6F4A-ED74-7B72-B37646C0AA98}"/>
              </a:ext>
            </a:extLst>
          </p:cNvPr>
          <p:cNvSpPr/>
          <p:nvPr/>
        </p:nvSpPr>
        <p:spPr>
          <a:xfrm>
            <a:off x="749699" y="1753549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>
            <a:extLst>
              <a:ext uri="{FF2B5EF4-FFF2-40B4-BE49-F238E27FC236}">
                <a16:creationId xmlns:a16="http://schemas.microsoft.com/office/drawing/2014/main" id="{A5969537-9CA9-C67C-F6D8-FF844B17AE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3497" y="2172198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5" name="Google Shape;585;p37">
            <a:extLst>
              <a:ext uri="{FF2B5EF4-FFF2-40B4-BE49-F238E27FC236}">
                <a16:creationId xmlns:a16="http://schemas.microsoft.com/office/drawing/2014/main" id="{3CACF3C3-5E63-F331-3240-83B8CA1AC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8608" y="2249600"/>
            <a:ext cx="5721945" cy="837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Requisitos </a:t>
            </a:r>
          </a:p>
        </p:txBody>
      </p:sp>
    </p:spTree>
    <p:extLst>
      <p:ext uri="{BB962C8B-B14F-4D97-AF65-F5344CB8AC3E}">
        <p14:creationId xmlns:p14="http://schemas.microsoft.com/office/powerpoint/2010/main" val="12333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/>
          <p:nvPr/>
        </p:nvSpPr>
        <p:spPr>
          <a:xfrm>
            <a:off x="1082825" y="1837800"/>
            <a:ext cx="7239000" cy="25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Requisitos</a:t>
            </a:r>
          </a:p>
        </p:txBody>
      </p:sp>
      <p:graphicFrame>
        <p:nvGraphicFramePr>
          <p:cNvPr id="836" name="Google Shape;836;p48"/>
          <p:cNvGraphicFramePr/>
          <p:nvPr>
            <p:extLst>
              <p:ext uri="{D42A27DB-BD31-4B8C-83A1-F6EECF244321}">
                <p14:modId xmlns:p14="http://schemas.microsoft.com/office/powerpoint/2010/main" val="1929475854"/>
              </p:ext>
            </p:extLst>
          </p:nvPr>
        </p:nvGraphicFramePr>
        <p:xfrm>
          <a:off x="1903062" y="1533525"/>
          <a:ext cx="5716937" cy="2509050"/>
        </p:xfrm>
        <a:graphic>
          <a:graphicData uri="http://schemas.openxmlformats.org/drawingml/2006/table">
            <a:tbl>
              <a:tblPr>
                <a:noFill/>
                <a:tableStyleId>{C7A11034-B4F6-4223-A7A4-B0339D1B3654}</a:tableStyleId>
              </a:tblPr>
              <a:tblGrid>
                <a:gridCol w="15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Epilogue"/>
                        </a:rPr>
                        <a:t>RF1</a:t>
                      </a:r>
                      <a:endParaRPr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Registro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de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usuarios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inicio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de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sesión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y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perfiles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400" b="0" i="0" u="none" strike="noStrike" noProof="0" err="1">
                          <a:solidFill>
                            <a:schemeClr val="dk1"/>
                          </a:solidFill>
                        </a:rPr>
                        <a:t>personalizados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0" u="none" strike="noStrike" noProof="0">
                          <a:solidFill>
                            <a:schemeClr val="dk1"/>
                          </a:solidFill>
                        </a:rPr>
                        <a:t>RF2</a:t>
                      </a:r>
                      <a:endParaRPr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Elegir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 entre </a:t>
                      </a: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rol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 de </a:t>
                      </a:r>
                      <a:r>
                        <a:rPr lang="en" err="1">
                          <a:solidFill>
                            <a:schemeClr val="dk1"/>
                          </a:solidFill>
                          <a:latin typeface="Cabin"/>
                        </a:rPr>
                        <a:t>estudiante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 o de tutor</a:t>
                      </a:r>
                      <a:endParaRPr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</a:rPr>
                        <a:t>RF3</a:t>
                      </a:r>
                      <a:endParaRPr lang="en" sz="2000" b="1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</a:rPr>
                        <a:t>Los estudiantes pueden buscar tutores</a:t>
                      </a:r>
                      <a:endParaRPr lang="en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3CEB9D6B-C438-E476-C1FA-05BA4213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3" y="163637"/>
            <a:ext cx="671593" cy="671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Software Development Agency by Slidesgo</vt:lpstr>
      <vt:lpstr>TutorMe</vt:lpstr>
      <vt:lpstr>Agenda</vt:lpstr>
      <vt:lpstr>01</vt:lpstr>
      <vt:lpstr>TutorMe</vt:lpstr>
      <vt:lpstr>TutorMe</vt:lpstr>
      <vt:lpstr>02</vt:lpstr>
      <vt:lpstr>PowerPoint Presentation</vt:lpstr>
      <vt:lpstr>03</vt:lpstr>
      <vt:lpstr>Requisitos</vt:lpstr>
      <vt:lpstr>Requisitos</vt:lpstr>
      <vt:lpstr>Requisitos</vt:lpstr>
      <vt:lpstr>03</vt:lpstr>
      <vt:lpstr>Diseño inicial / Wireframes</vt:lpstr>
      <vt:lpstr>Wireframes / Diseño final </vt:lpstr>
      <vt:lpstr>Wireframes / Diseño final</vt:lpstr>
      <vt:lpstr>Wireframes / Diseño final</vt:lpstr>
      <vt:lpstr>Wireframes / Diseño final</vt:lpstr>
      <vt:lpstr>Wireframes / Diseño final</vt:lpstr>
      <vt:lpstr>Diseño inicial / Wireframes</vt:lpstr>
      <vt:lpstr>Diseño inicial / Wireframes</vt:lpstr>
      <vt:lpstr>03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Agency</dc:title>
  <cp:revision>458</cp:revision>
  <dcterms:modified xsi:type="dcterms:W3CDTF">2024-01-11T14:40:31Z</dcterms:modified>
</cp:coreProperties>
</file>